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8" r:id="rId2"/>
    <p:sldId id="264" r:id="rId3"/>
    <p:sldId id="265" r:id="rId4"/>
    <p:sldId id="266" r:id="rId5"/>
    <p:sldId id="267" r:id="rId6"/>
    <p:sldId id="268" r:id="rId7"/>
    <p:sldId id="269" r:id="rId8"/>
    <p:sldId id="271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5" d="100"/>
          <a:sy n="95" d="100"/>
        </p:scale>
        <p:origin x="16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11/3/2025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222" y="1925051"/>
            <a:ext cx="10058400" cy="954505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Algerian" panose="04020705040A02060702" pitchFamily="82" charset="0"/>
              </a:rPr>
              <a:t>SUPER MARKET BILLING SYSTEM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02DBD7-F12E-9427-C5F6-B61561136E1B}"/>
              </a:ext>
            </a:extLst>
          </p:cNvPr>
          <p:cNvSpPr txBox="1"/>
          <p:nvPr/>
        </p:nvSpPr>
        <p:spPr>
          <a:xfrm>
            <a:off x="8398041" y="3429000"/>
            <a:ext cx="2197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By</a:t>
            </a:r>
            <a:br>
              <a:rPr lang="en-IN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Vydeti Sruthi Sree</a:t>
            </a:r>
          </a:p>
        </p:txBody>
      </p:sp>
    </p:spTree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AE0105-881B-5E84-49A7-19F3CED9E1A1}"/>
              </a:ext>
            </a:extLst>
          </p:cNvPr>
          <p:cNvSpPr txBox="1"/>
          <p:nvPr/>
        </p:nvSpPr>
        <p:spPr>
          <a:xfrm>
            <a:off x="1066800" y="1974988"/>
            <a:ext cx="90718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The </a:t>
            </a:r>
            <a:r>
              <a:rPr lang="en-US" sz="2000" b="1" dirty="0">
                <a:solidFill>
                  <a:schemeClr val="tx1">
                    <a:lumMod val="50000"/>
                  </a:schemeClr>
                </a:solidFill>
              </a:rPr>
              <a:t>Supermarket Billing System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 is a Java-based application designed to simplify billing and inventory management in a retail store. It allows customers to view available products, add items to a cart, and generate a detailed bill with automatic calculation of prices and taxes. The system uses exception handling to manage errors such as out-of-stock items or invalid product selections, ensuring smooth and reliable operations. Additionally, the functionality is verified through basic test cases that check out-of-stock conditions, and accurate billing. By automating billing and inventory updates, it reduces errors, saves time, and provides an organized and efficient solution for both shopkeepers and customers.</a:t>
            </a:r>
            <a:endParaRPr lang="en-IN" sz="20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82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4407A8-1E64-9E0D-F7CE-925F1B4ED2D6}"/>
              </a:ext>
            </a:extLst>
          </p:cNvPr>
          <p:cNvSpPr txBox="1"/>
          <p:nvPr/>
        </p:nvSpPr>
        <p:spPr>
          <a:xfrm>
            <a:off x="1275347" y="938463"/>
            <a:ext cx="6456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TECH STACK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8C019F-9C64-323D-DC92-7EE446AA3192}"/>
              </a:ext>
            </a:extLst>
          </p:cNvPr>
          <p:cNvSpPr txBox="1"/>
          <p:nvPr/>
        </p:nvSpPr>
        <p:spPr>
          <a:xfrm>
            <a:off x="1347537" y="1876926"/>
            <a:ext cx="9135406" cy="372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tx2"/>
                </a:solidFill>
              </a:rPr>
              <a:t>Language:</a:t>
            </a:r>
            <a:r>
              <a:rPr lang="en-IN" sz="2000" dirty="0">
                <a:solidFill>
                  <a:schemeClr val="tx2"/>
                </a:solidFill>
              </a:rPr>
              <a:t> Java-</a:t>
            </a:r>
            <a:r>
              <a:rPr lang="en-US" sz="2000" dirty="0">
                <a:solidFill>
                  <a:schemeClr val="tx2"/>
                </a:solidFill>
              </a:rPr>
              <a:t>used for implementing Object-Oriented concepts like classes, exceptions, and collections.</a:t>
            </a:r>
            <a:endParaRPr lang="en-IN" sz="2000" dirty="0">
              <a:solidFill>
                <a:schemeClr val="tx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tx2"/>
                </a:solidFill>
              </a:rPr>
              <a:t>Database:</a:t>
            </a:r>
            <a:r>
              <a:rPr lang="en-IN" sz="2000" dirty="0">
                <a:solidFill>
                  <a:schemeClr val="tx2"/>
                </a:solidFill>
              </a:rPr>
              <a:t> MySQL-</a:t>
            </a:r>
            <a:r>
              <a:rPr lang="en-US" sz="2000" dirty="0">
                <a:solidFill>
                  <a:schemeClr val="tx2"/>
                </a:solidFill>
              </a:rPr>
              <a:t>to store and manage product and inventory data efficiently.</a:t>
            </a:r>
            <a:endParaRPr lang="en-IN" sz="2000" dirty="0">
              <a:solidFill>
                <a:schemeClr val="tx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tx2"/>
                </a:solidFill>
              </a:rPr>
              <a:t>Persistence:</a:t>
            </a:r>
            <a:r>
              <a:rPr lang="en-IN" sz="2000" dirty="0">
                <a:solidFill>
                  <a:schemeClr val="tx2"/>
                </a:solidFill>
              </a:rPr>
              <a:t> JDBC-</a:t>
            </a:r>
            <a:r>
              <a:rPr lang="en-US" sz="2000" i="1" dirty="0">
                <a:solidFill>
                  <a:schemeClr val="tx2"/>
                </a:solidFill>
              </a:rPr>
              <a:t>to establish and handle database connectivity and CRUD operations.</a:t>
            </a:r>
            <a:endParaRPr lang="en-IN" sz="2000" dirty="0">
              <a:solidFill>
                <a:schemeClr val="tx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tx2"/>
                </a:solidFill>
              </a:rPr>
              <a:t>Build Tool:</a:t>
            </a:r>
            <a:r>
              <a:rPr lang="en-IN" sz="2000" dirty="0">
                <a:solidFill>
                  <a:schemeClr val="tx2"/>
                </a:solidFill>
              </a:rPr>
              <a:t> Maven-</a:t>
            </a:r>
            <a:r>
              <a:rPr lang="en-US" sz="2000" dirty="0">
                <a:solidFill>
                  <a:schemeClr val="tx2"/>
                </a:solidFill>
              </a:rPr>
              <a:t>for project dependency management and modular organization.</a:t>
            </a:r>
            <a:endParaRPr lang="en-IN" sz="2000" dirty="0">
              <a:solidFill>
                <a:schemeClr val="tx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tx2"/>
                </a:solidFill>
              </a:rPr>
              <a:t>Testing:</a:t>
            </a:r>
            <a:r>
              <a:rPr lang="en-IN" sz="2000" dirty="0">
                <a:solidFill>
                  <a:schemeClr val="tx2"/>
                </a:solidFill>
              </a:rPr>
              <a:t> Junit-</a:t>
            </a:r>
            <a:r>
              <a:rPr lang="en-US" sz="2000" dirty="0">
                <a:solidFill>
                  <a:schemeClr val="tx2"/>
                </a:solidFill>
              </a:rPr>
              <a:t>used for unit testing and ensuring code reliability.</a:t>
            </a:r>
            <a:endParaRPr lang="en-IN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78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AFFCE3F-641D-4E65-4965-6984D8B1D6D5}"/>
              </a:ext>
            </a:extLst>
          </p:cNvPr>
          <p:cNvSpPr txBox="1"/>
          <p:nvPr/>
        </p:nvSpPr>
        <p:spPr>
          <a:xfrm>
            <a:off x="737937" y="882679"/>
            <a:ext cx="3793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1">
                    <a:lumMod val="75000"/>
                  </a:schemeClr>
                </a:solidFill>
              </a:rPr>
              <a:t>ER Diagram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6DE60B-6E77-D615-B682-E2E95EE54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274" y="1687796"/>
            <a:ext cx="8662738" cy="482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93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DE7B88F-F6AF-094E-8EFE-CEA1B507B040}"/>
              </a:ext>
            </a:extLst>
          </p:cNvPr>
          <p:cNvSpPr txBox="1"/>
          <p:nvPr/>
        </p:nvSpPr>
        <p:spPr>
          <a:xfrm>
            <a:off x="529389" y="425116"/>
            <a:ext cx="3914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1">
                    <a:lumMod val="75000"/>
                  </a:schemeClr>
                </a:solidFill>
              </a:rPr>
              <a:t>OUTPUT</a:t>
            </a:r>
            <a:r>
              <a:rPr lang="en-IN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FAF8E8-B97C-B78E-6D07-6F9D21E52A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64" y="1236665"/>
            <a:ext cx="5080515" cy="35278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598B1B-EB3B-E87F-F749-F8637F4EC6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544" y="425116"/>
            <a:ext cx="4887792" cy="56548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2EB2C12-CB0E-D729-6416-3DBECB6E69BE}"/>
              </a:ext>
            </a:extLst>
          </p:cNvPr>
          <p:cNvSpPr txBox="1"/>
          <p:nvPr/>
        </p:nvSpPr>
        <p:spPr>
          <a:xfrm>
            <a:off x="1459831" y="5013159"/>
            <a:ext cx="38821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tx2"/>
                </a:solidFill>
              </a:rPr>
              <a:t>Fig.1 Super Market Billing Console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AC20DD-9A26-3043-C539-C5F1754271D7}"/>
              </a:ext>
            </a:extLst>
          </p:cNvPr>
          <p:cNvSpPr txBox="1"/>
          <p:nvPr/>
        </p:nvSpPr>
        <p:spPr>
          <a:xfrm>
            <a:off x="8144557" y="6278995"/>
            <a:ext cx="33447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tx2"/>
                </a:solidFill>
              </a:rPr>
              <a:t>Fig.2 Available Products</a:t>
            </a:r>
          </a:p>
        </p:txBody>
      </p:sp>
    </p:spTree>
    <p:extLst>
      <p:ext uri="{BB962C8B-B14F-4D97-AF65-F5344CB8AC3E}">
        <p14:creationId xmlns:p14="http://schemas.microsoft.com/office/powerpoint/2010/main" val="408074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9269FF-00CE-E4B0-F286-09FA19678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80" y="1123896"/>
            <a:ext cx="4963951" cy="35556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623742-B788-9747-0A0D-BA234F1F62AA}"/>
              </a:ext>
            </a:extLst>
          </p:cNvPr>
          <p:cNvSpPr txBox="1"/>
          <p:nvPr/>
        </p:nvSpPr>
        <p:spPr>
          <a:xfrm>
            <a:off x="1576676" y="4957010"/>
            <a:ext cx="2727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/>
                </a:solidFill>
              </a:rPr>
              <a:t>Fig.3 Items in Cart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90C6D3F-8201-8E5B-0392-F34988D52F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17" b="9835"/>
          <a:stretch>
            <a:fillRect/>
          </a:stretch>
        </p:blipFill>
        <p:spPr>
          <a:xfrm>
            <a:off x="6459576" y="487095"/>
            <a:ext cx="4753856" cy="56089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A5CD28-F984-BF9C-8CA6-F22677FFAF28}"/>
              </a:ext>
            </a:extLst>
          </p:cNvPr>
          <p:cNvSpPr txBox="1"/>
          <p:nvPr/>
        </p:nvSpPr>
        <p:spPr>
          <a:xfrm>
            <a:off x="7475621" y="6256421"/>
            <a:ext cx="348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/>
                </a:solidFill>
              </a:rPr>
              <a:t>Fig.4 Bill Generation</a:t>
            </a:r>
          </a:p>
        </p:txBody>
      </p:sp>
    </p:spTree>
    <p:extLst>
      <p:ext uri="{BB962C8B-B14F-4D97-AF65-F5344CB8AC3E}">
        <p14:creationId xmlns:p14="http://schemas.microsoft.com/office/powerpoint/2010/main" val="396616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11769D-F57F-2481-2AE7-241D0143C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613" y="601579"/>
            <a:ext cx="4723045" cy="49810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8876DC-E028-DED6-2051-7948595BE5F2}"/>
              </a:ext>
            </a:extLst>
          </p:cNvPr>
          <p:cNvSpPr txBox="1"/>
          <p:nvPr/>
        </p:nvSpPr>
        <p:spPr>
          <a:xfrm>
            <a:off x="1684421" y="5951621"/>
            <a:ext cx="318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/>
                </a:solidFill>
              </a:rPr>
              <a:t>Fig.5 Exception Handling</a:t>
            </a:r>
          </a:p>
        </p:txBody>
      </p:sp>
    </p:spTree>
    <p:extLst>
      <p:ext uri="{BB962C8B-B14F-4D97-AF65-F5344CB8AC3E}">
        <p14:creationId xmlns:p14="http://schemas.microsoft.com/office/powerpoint/2010/main" val="115055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1A50FD-B0D4-ABE8-932D-C8DAB3E11197}"/>
              </a:ext>
            </a:extLst>
          </p:cNvPr>
          <p:cNvSpPr txBox="1"/>
          <p:nvPr/>
        </p:nvSpPr>
        <p:spPr>
          <a:xfrm>
            <a:off x="954506" y="954506"/>
            <a:ext cx="3072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44E50-608A-E7BC-5505-24290B2D0AC4}"/>
              </a:ext>
            </a:extLst>
          </p:cNvPr>
          <p:cNvSpPr txBox="1"/>
          <p:nvPr/>
        </p:nvSpPr>
        <p:spPr>
          <a:xfrm>
            <a:off x="1211179" y="1844842"/>
            <a:ext cx="85183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2"/>
                </a:solidFill>
              </a:rPr>
              <a:t>This is a console-based Supermarket Billing System that automates billing and manages inventory.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2"/>
                </a:solidFill>
              </a:rPr>
              <a:t>It uses concepts like OOP, DAO pattern, exception handling, and database integration for clean and reliable functionality.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2"/>
                </a:solidFill>
              </a:rPr>
              <a:t>Future enhancements can include storing customer-wise bills with dates and creating a web-based GUI version for better usability.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588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FFBF591-80B2-D1C4-22E0-8681615511A4}"/>
              </a:ext>
            </a:extLst>
          </p:cNvPr>
          <p:cNvSpPr txBox="1"/>
          <p:nvPr/>
        </p:nvSpPr>
        <p:spPr>
          <a:xfrm>
            <a:off x="2791326" y="2422358"/>
            <a:ext cx="37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4448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245</TotalTime>
  <Words>282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Algerian</vt:lpstr>
      <vt:lpstr>Arial</vt:lpstr>
      <vt:lpstr>Cambria</vt:lpstr>
      <vt:lpstr>Courier New</vt:lpstr>
      <vt:lpstr>Cherry Blossom 16x9</vt:lpstr>
      <vt:lpstr>SUPER MARKET BILLING SYSTEM</vt:lpstr>
      <vt:lpstr>ABSTRACT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issuru shiva shankar reddy</dc:creator>
  <cp:lastModifiedBy>issuru shiva shankar reddy</cp:lastModifiedBy>
  <cp:revision>4</cp:revision>
  <dcterms:created xsi:type="dcterms:W3CDTF">2025-11-02T16:33:50Z</dcterms:created>
  <dcterms:modified xsi:type="dcterms:W3CDTF">2025-11-03T05:32:40Z</dcterms:modified>
</cp:coreProperties>
</file>

<file path=docProps/thumbnail.jpeg>
</file>